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425d77f8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425d77f8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4251ddad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4251ddad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4251ddad8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4251ddad8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4251ddad8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4251ddad8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426cf9287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426cf9287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25d77f8b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425d77f8b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71b6b32b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71b6b32b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4251ddad8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4251ddad8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24.png"/><Relationship Id="rId13" Type="http://schemas.openxmlformats.org/officeDocument/2006/relationships/image" Target="../media/image21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9" Type="http://schemas.openxmlformats.org/officeDocument/2006/relationships/image" Target="../media/image31.png"/><Relationship Id="rId15" Type="http://schemas.openxmlformats.org/officeDocument/2006/relationships/image" Target="../media/image15.png"/><Relationship Id="rId14" Type="http://schemas.openxmlformats.org/officeDocument/2006/relationships/image" Target="../media/image23.png"/><Relationship Id="rId17" Type="http://schemas.openxmlformats.org/officeDocument/2006/relationships/image" Target="../media/image18.png"/><Relationship Id="rId16" Type="http://schemas.openxmlformats.org/officeDocument/2006/relationships/image" Target="../media/image22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3" Type="http://schemas.openxmlformats.org/officeDocument/2006/relationships/image" Target="../media/image33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9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hyperlink" Target="https://twitter.com/AutonomousERP" TargetMode="External"/><Relationship Id="rId10" Type="http://schemas.openxmlformats.org/officeDocument/2006/relationships/hyperlink" Target="https://www.facebook.com/autonomouserp/" TargetMode="External"/><Relationship Id="rId13" Type="http://schemas.openxmlformats.org/officeDocument/2006/relationships/image" Target="../media/image7.png"/><Relationship Id="rId12" Type="http://schemas.openxmlformats.org/officeDocument/2006/relationships/hyperlink" Target="https://twitter.com/AutonomousERP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jpg"/><Relationship Id="rId4" Type="http://schemas.openxmlformats.org/officeDocument/2006/relationships/image" Target="../media/image38.png"/><Relationship Id="rId9" Type="http://schemas.openxmlformats.org/officeDocument/2006/relationships/hyperlink" Target="https://www.facebook.com/autonomouserp/" TargetMode="External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hyperlink" Target="https://www.linkedin.com/company/autonomouserp/" TargetMode="External"/><Relationship Id="rId8" Type="http://schemas.openxmlformats.org/officeDocument/2006/relationships/hyperlink" Target="https://www.linkedin.com/company/autonomouserp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Relationship Id="rId4" Type="http://schemas.openxmlformats.org/officeDocument/2006/relationships/image" Target="../media/image34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4294967295" type="title"/>
          </p:nvPr>
        </p:nvSpPr>
        <p:spPr>
          <a:xfrm>
            <a:off x="995400" y="2040800"/>
            <a:ext cx="3691800" cy="13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Designed for Real Estate Builders, Developers, </a:t>
            </a:r>
            <a:endParaRPr sz="21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Agents &amp; Brokers.</a:t>
            </a:r>
            <a:endParaRPr sz="21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216425"/>
            <a:ext cx="6300300" cy="10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en" sz="2018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A SaaS-based Platform Purpose-Built </a:t>
            </a:r>
            <a:endParaRPr b="1" sz="2018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en" sz="2018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for Small and Medium Enterprises (SMEs)</a:t>
            </a:r>
            <a:endParaRPr b="1" sz="2018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22125"/>
            <a:ext cx="3877800" cy="27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rgbClr val="3C78D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ERP delivery-model of choice for small Real Estate Businesses! </a:t>
            </a:r>
            <a:endParaRPr sz="1600">
              <a:solidFill>
                <a:srgbClr val="3C78D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3C78D8"/>
              </a:buClr>
              <a:buSzPts val="1600"/>
              <a:buFont typeface="Montserrat SemiBold"/>
              <a:buChar char="●"/>
            </a:pPr>
            <a:r>
              <a:rPr lang="en" sz="1600">
                <a:solidFill>
                  <a:srgbClr val="3C78D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Cost-effective </a:t>
            </a:r>
            <a:endParaRPr sz="1600">
              <a:solidFill>
                <a:srgbClr val="3C78D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Font typeface="Montserrat SemiBold"/>
              <a:buChar char="●"/>
            </a:pPr>
            <a:r>
              <a:rPr lang="en" sz="1600">
                <a:solidFill>
                  <a:srgbClr val="3C78D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Easy to use</a:t>
            </a:r>
            <a:endParaRPr sz="1600">
              <a:solidFill>
                <a:srgbClr val="3C78D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Font typeface="Montserrat SemiBold"/>
              <a:buChar char="●"/>
            </a:pPr>
            <a:r>
              <a:rPr lang="en" sz="1600">
                <a:solidFill>
                  <a:srgbClr val="3C78D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Insightful dashboards</a:t>
            </a:r>
            <a:endParaRPr sz="1600">
              <a:solidFill>
                <a:srgbClr val="3C78D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3326" y="4842750"/>
            <a:ext cx="1250299" cy="1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6250" y="1231025"/>
            <a:ext cx="5687374" cy="338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02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AutonomousERP Modules</a:t>
            </a:r>
            <a:endParaRPr b="1" sz="202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228675"/>
            <a:ext cx="3970800" cy="13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Font typeface="Montserrat SemiBold"/>
              <a:buChar char="●"/>
            </a:pPr>
            <a:r>
              <a:rPr lang="en" sz="1600">
                <a:solidFill>
                  <a:srgbClr val="3C78D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Presales &amp; Lead Generation</a:t>
            </a:r>
            <a:endParaRPr sz="1600">
              <a:solidFill>
                <a:srgbClr val="3C78D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Font typeface="Montserrat SemiBold"/>
              <a:buChar char="●"/>
            </a:pPr>
            <a:r>
              <a:rPr lang="en" sz="1600">
                <a:solidFill>
                  <a:srgbClr val="3C78D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Sales Automation &amp; Post Sales</a:t>
            </a:r>
            <a:endParaRPr sz="1600">
              <a:solidFill>
                <a:srgbClr val="3C78D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Font typeface="Montserrat SemiBold"/>
              <a:buChar char="●"/>
            </a:pPr>
            <a:r>
              <a:rPr lang="en" sz="1600">
                <a:solidFill>
                  <a:srgbClr val="3C78D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Financial Management</a:t>
            </a:r>
            <a:endParaRPr sz="16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3326" y="4842750"/>
            <a:ext cx="1250299" cy="1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6325" y="1223301"/>
            <a:ext cx="5400250" cy="32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5875" y="1451000"/>
            <a:ext cx="4098226" cy="198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43425" y="1834250"/>
            <a:ext cx="3970751" cy="188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02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Presales &amp; Lead Generation</a:t>
            </a:r>
            <a:endParaRPr b="1" sz="202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771475"/>
            <a:ext cx="407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Track all pre-sales activities and campaign performance.</a:t>
            </a:r>
            <a:endParaRPr sz="12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rgbClr val="3C78D8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Define sales area, basic and floor rise rates</a:t>
            </a:r>
            <a:endParaRPr sz="12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Record project, payment installments and unit details</a:t>
            </a:r>
            <a:endParaRPr sz="12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Graphically view the status of all units</a:t>
            </a:r>
            <a:endParaRPr sz="12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Define additional charges such as maintenance and parking</a:t>
            </a:r>
            <a:endParaRPr sz="12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Track sales person activities    	</a:t>
            </a:r>
            <a:endParaRPr sz="12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 channel partners</a:t>
            </a:r>
            <a:endParaRPr sz="12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Assign dialer lists</a:t>
            </a:r>
            <a:endParaRPr sz="12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Manage tele calling source enquiries</a:t>
            </a:r>
            <a:endParaRPr sz="12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 notes to follow-ups</a:t>
            </a:r>
            <a:endParaRPr sz="12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Monitor stages of prospects and leads </a:t>
            </a:r>
            <a:endParaRPr sz="12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Check unit cost estimations</a:t>
            </a:r>
            <a:endParaRPr sz="12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View daily and performance reports </a:t>
            </a:r>
            <a:endParaRPr sz="12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3326" y="4842750"/>
            <a:ext cx="1250299" cy="1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6325" y="1223301"/>
            <a:ext cx="5400250" cy="32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49450" y="1456025"/>
            <a:ext cx="4103126" cy="216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9450" y="3887004"/>
            <a:ext cx="4103126" cy="111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235500" y="552450"/>
            <a:ext cx="4260300" cy="43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Manage documentation and nurture customer relationships.</a:t>
            </a:r>
            <a:endParaRPr sz="1200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rgbClr val="1155CC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Graphically view all due payments, unit-wise</a:t>
            </a:r>
            <a:endParaRPr sz="1200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Track status of work completion</a:t>
            </a:r>
            <a:endParaRPr sz="1200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Create informative customer profiles</a:t>
            </a:r>
            <a:endParaRPr sz="1200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Update information about new members</a:t>
            </a:r>
            <a:endParaRPr sz="1200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Record complete enquiry information</a:t>
            </a:r>
            <a:endParaRPr sz="1200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Print installment letters and receipts</a:t>
            </a:r>
            <a:endParaRPr sz="1200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Set up follow-up reminders and notes</a:t>
            </a:r>
            <a:endParaRPr sz="1200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Allot and track status of car parking</a:t>
            </a:r>
            <a:endParaRPr sz="1200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Manage cancellation and transfer of units</a:t>
            </a:r>
            <a:endParaRPr sz="1200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Track mortgage details and loan status</a:t>
            </a:r>
            <a:endParaRPr sz="1200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Record unit possession information</a:t>
            </a:r>
            <a:endParaRPr sz="1200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Check interest on late payments</a:t>
            </a:r>
            <a:endParaRPr sz="1200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Prioritize and resolve customer complaints</a:t>
            </a:r>
            <a:endParaRPr sz="1200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Font typeface="Montserrat Medium"/>
              <a:buChar char="●"/>
            </a:pPr>
            <a:r>
              <a:rPr lang="en" sz="1200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Generate status reports  </a:t>
            </a:r>
            <a:endParaRPr sz="1200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17"/>
          <p:cNvSpPr txBox="1"/>
          <p:nvPr>
            <p:ph type="title"/>
          </p:nvPr>
        </p:nvSpPr>
        <p:spPr>
          <a:xfrm>
            <a:off x="235500" y="154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02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Sales Automation &amp; Post Sales</a:t>
            </a:r>
            <a:endParaRPr b="1" sz="202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3326" y="4842750"/>
            <a:ext cx="1250299" cy="1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6325" y="1223301"/>
            <a:ext cx="5400250" cy="32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0050" y="1441200"/>
            <a:ext cx="4112801" cy="255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02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Integrations available</a:t>
            </a:r>
            <a:endParaRPr b="1" sz="202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02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805075" y="1045250"/>
            <a:ext cx="2904000" cy="32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Voice commands</a:t>
            </a:r>
            <a:endParaRPr sz="16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Digital media</a:t>
            </a:r>
            <a:endParaRPr sz="16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Biometrics and Face ID</a:t>
            </a:r>
            <a:endParaRPr sz="16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HR voice assistant</a:t>
            </a:r>
            <a:endParaRPr sz="16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IoT integration</a:t>
            </a:r>
            <a:endParaRPr sz="16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Property portals</a:t>
            </a:r>
            <a:endParaRPr sz="16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3326" y="4842750"/>
            <a:ext cx="1250299" cy="1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4247675" y="1045250"/>
            <a:ext cx="38277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Chatbots</a:t>
            </a:r>
            <a:endParaRPr sz="16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Task management</a:t>
            </a:r>
            <a:endParaRPr sz="16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Direct calling</a:t>
            </a:r>
            <a:endParaRPr sz="16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Advertising</a:t>
            </a:r>
            <a:endParaRPr sz="16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Productivity Tools</a:t>
            </a:r>
            <a:endParaRPr sz="16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Machinery (Weighbridge)</a:t>
            </a:r>
            <a:endParaRPr sz="1600">
              <a:solidFill>
                <a:srgbClr val="3C78D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3C78D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GPS</a:t>
            </a:r>
            <a:endParaRPr sz="1600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875" y="1132425"/>
            <a:ext cx="326975" cy="32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8875" y="1633600"/>
            <a:ext cx="326976" cy="32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8875" y="2134771"/>
            <a:ext cx="326976" cy="32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8875" y="2673075"/>
            <a:ext cx="326976" cy="32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8875" y="3178325"/>
            <a:ext cx="326976" cy="32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14888" y="1132426"/>
            <a:ext cx="326974" cy="32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14900" y="1132425"/>
            <a:ext cx="326976" cy="32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14887" y="1633600"/>
            <a:ext cx="326976" cy="32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14900" y="2134775"/>
            <a:ext cx="327000" cy="3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814900" y="2667200"/>
            <a:ext cx="326999" cy="32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814900" y="3199625"/>
            <a:ext cx="326999" cy="32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14900" y="3700825"/>
            <a:ext cx="327001" cy="32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14900" y="4202025"/>
            <a:ext cx="326999" cy="32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18875" y="3712550"/>
            <a:ext cx="327001" cy="32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311700" y="138075"/>
            <a:ext cx="543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02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Why Choose AutonomousERP?</a:t>
            </a:r>
            <a:endParaRPr b="1" sz="202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3326" y="4842750"/>
            <a:ext cx="1250299" cy="1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100" y="874000"/>
            <a:ext cx="8395800" cy="37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2561575" y="2000425"/>
            <a:ext cx="1917300" cy="4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Quicker to deploy</a:t>
            </a:r>
            <a:endParaRPr b="1" sz="14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4651377" y="2000425"/>
            <a:ext cx="1917300" cy="4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Remote training</a:t>
            </a:r>
            <a:endParaRPr b="1" sz="14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6771975" y="2000425"/>
            <a:ext cx="1917300" cy="4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Video tutorials</a:t>
            </a:r>
            <a:endParaRPr b="1" sz="14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456978" y="3964725"/>
            <a:ext cx="1917300" cy="4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4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Scalable</a:t>
            </a:r>
            <a:endParaRPr b="1" sz="14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2561575" y="3964725"/>
            <a:ext cx="1917300" cy="4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4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AI &amp; ML features</a:t>
            </a:r>
            <a:endParaRPr b="1" sz="14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4666175" y="3964725"/>
            <a:ext cx="1917300" cy="4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4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Customer support</a:t>
            </a:r>
            <a:endParaRPr b="1" sz="14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6770775" y="3964725"/>
            <a:ext cx="1917300" cy="4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4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Industry expertise</a:t>
            </a:r>
            <a:endParaRPr b="1" sz="14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456975" y="2000425"/>
            <a:ext cx="1917300" cy="4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Budget-friendly</a:t>
            </a:r>
            <a:endParaRPr b="1" sz="14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2962" y="1343375"/>
            <a:ext cx="305325" cy="37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7897" y="1343371"/>
            <a:ext cx="473850" cy="4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06431" y="1353362"/>
            <a:ext cx="448375" cy="35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13574" y="3253700"/>
            <a:ext cx="413307" cy="4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40112" y="3286988"/>
            <a:ext cx="369425" cy="41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494400" y="3269062"/>
            <a:ext cx="448375" cy="4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96036" y="1320299"/>
            <a:ext cx="448375" cy="47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08975" y="3286598"/>
            <a:ext cx="413300" cy="4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00" y="835475"/>
            <a:ext cx="4158375" cy="415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7550" y="120675"/>
            <a:ext cx="914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b="1" sz="2500">
              <a:solidFill>
                <a:srgbClr val="1155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4432001" y="2921675"/>
            <a:ext cx="34992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enquiry@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autonomouserp.com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4437103" y="2378624"/>
            <a:ext cx="3272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+91-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7709171035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1301" y="2949995"/>
            <a:ext cx="320709" cy="320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1298" y="2383556"/>
            <a:ext cx="325800" cy="310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20"/>
          <p:cNvGrpSpPr/>
          <p:nvPr/>
        </p:nvGrpSpPr>
        <p:grpSpPr>
          <a:xfrm>
            <a:off x="3895200" y="1128751"/>
            <a:ext cx="4193225" cy="2088075"/>
            <a:chOff x="-2508" y="-1001"/>
            <a:chExt cx="12695" cy="6322"/>
          </a:xfrm>
        </p:grpSpPr>
        <p:sp>
          <p:nvSpPr>
            <p:cNvPr id="148" name="Google Shape;148;p20"/>
            <p:cNvSpPr/>
            <p:nvPr/>
          </p:nvSpPr>
          <p:spPr>
            <a:xfrm>
              <a:off x="4964" y="3519"/>
              <a:ext cx="257" cy="494"/>
            </a:xfrm>
            <a:custGeom>
              <a:rect b="b" l="l" r="r" t="t"/>
              <a:pathLst>
                <a:path extrusionOk="0" h="209" w="1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2829" y="1672"/>
              <a:ext cx="2426" cy="2710"/>
            </a:xfrm>
            <a:custGeom>
              <a:rect b="b" l="l" r="r" t="t"/>
              <a:pathLst>
                <a:path extrusionOk="0" h="1146" w="102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4359" y="1478"/>
              <a:ext cx="1323" cy="1149"/>
            </a:xfrm>
            <a:custGeom>
              <a:rect b="b" l="l" r="r" t="t"/>
              <a:pathLst>
                <a:path extrusionOk="0" h="486" w="560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6264" y="2726"/>
              <a:ext cx="71" cy="135"/>
            </a:xfrm>
            <a:custGeom>
              <a:rect b="b" l="l" r="r" t="t"/>
              <a:pathLst>
                <a:path extrusionOk="0" h="57" w="30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5590" y="1622"/>
              <a:ext cx="1440" cy="1161"/>
            </a:xfrm>
            <a:custGeom>
              <a:rect b="b" l="l" r="r" t="t"/>
              <a:pathLst>
                <a:path extrusionOk="0" h="491" w="609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6819" y="2871"/>
              <a:ext cx="376" cy="409"/>
            </a:xfrm>
            <a:custGeom>
              <a:rect b="b" l="l" r="r" t="t"/>
              <a:pathLst>
                <a:path extrusionOk="0" h="173" w="159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7304" y="2821"/>
              <a:ext cx="362" cy="397"/>
            </a:xfrm>
            <a:custGeom>
              <a:rect b="b" l="l" r="r" t="t"/>
              <a:pathLst>
                <a:path extrusionOk="0" h="168" w="153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7654" y="3010"/>
              <a:ext cx="224" cy="265"/>
            </a:xfrm>
            <a:custGeom>
              <a:rect b="b" l="l" r="r" t="t"/>
              <a:pathLst>
                <a:path extrusionOk="0" h="112" w="95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7181" y="3280"/>
              <a:ext cx="364" cy="106"/>
            </a:xfrm>
            <a:custGeom>
              <a:rect b="b" l="l" r="r" t="t"/>
              <a:pathLst>
                <a:path extrusionOk="0" h="45" w="154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7694" y="3365"/>
              <a:ext cx="109" cy="24"/>
            </a:xfrm>
            <a:custGeom>
              <a:rect b="b" l="l" r="r" t="t"/>
              <a:pathLst>
                <a:path extrusionOk="0" h="10" w="46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7585" y="3370"/>
              <a:ext cx="76" cy="26"/>
            </a:xfrm>
            <a:custGeom>
              <a:rect b="b" l="l" r="r" t="t"/>
              <a:pathLst>
                <a:path extrusionOk="0" h="11" w="32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7668" y="3403"/>
              <a:ext cx="54" cy="38"/>
            </a:xfrm>
            <a:custGeom>
              <a:rect b="b" l="l" r="r" t="t"/>
              <a:pathLst>
                <a:path extrusionOk="0" h="16" w="23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7557" y="3367"/>
              <a:ext cx="23" cy="22"/>
            </a:xfrm>
            <a:custGeom>
              <a:rect b="b" l="l" r="r" t="t"/>
              <a:pathLst>
                <a:path extrusionOk="0" h="9" w="10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7824" y="3375"/>
              <a:ext cx="125" cy="68"/>
            </a:xfrm>
            <a:custGeom>
              <a:rect b="b" l="l" r="r" t="t"/>
              <a:pathLst>
                <a:path extrusionOk="0" h="29" w="53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8195" y="3268"/>
              <a:ext cx="26" cy="52"/>
            </a:xfrm>
            <a:custGeom>
              <a:rect b="b" l="l" r="r" t="t"/>
              <a:pathLst>
                <a:path extrusionOk="0" h="22" w="11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7914" y="3181"/>
              <a:ext cx="33" cy="30"/>
            </a:xfrm>
            <a:custGeom>
              <a:rect b="b" l="l" r="r" t="t"/>
              <a:pathLst>
                <a:path extrusionOk="0" h="13" w="14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7978" y="3176"/>
              <a:ext cx="101" cy="28"/>
            </a:xfrm>
            <a:custGeom>
              <a:rect b="b" l="l" r="r" t="t"/>
              <a:pathLst>
                <a:path extrusionOk="0" h="12" w="43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7961" y="2989"/>
              <a:ext cx="45" cy="99"/>
            </a:xfrm>
            <a:custGeom>
              <a:rect b="b" l="l" r="r" t="t"/>
              <a:pathLst>
                <a:path extrusionOk="0" h="42" w="19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8715" y="3218"/>
              <a:ext cx="139" cy="81"/>
            </a:xfrm>
            <a:custGeom>
              <a:rect b="b" l="l" r="r" t="t"/>
              <a:pathLst>
                <a:path extrusionOk="0" h="34" w="59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8079" y="3079"/>
              <a:ext cx="721" cy="376"/>
            </a:xfrm>
            <a:custGeom>
              <a:rect b="b" l="l" r="r" t="t"/>
              <a:pathLst>
                <a:path extrusionOk="0" h="159" w="305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8812" y="3162"/>
              <a:ext cx="73" cy="71"/>
            </a:xfrm>
            <a:custGeom>
              <a:rect b="b" l="l" r="r" t="t"/>
              <a:pathLst>
                <a:path extrusionOk="0" h="30" w="31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8940" y="3263"/>
              <a:ext cx="35" cy="48"/>
            </a:xfrm>
            <a:custGeom>
              <a:rect b="b" l="l" r="r" t="t"/>
              <a:pathLst>
                <a:path extrusionOk="0" h="20" w="15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9183" y="3431"/>
              <a:ext cx="19" cy="26"/>
            </a:xfrm>
            <a:custGeom>
              <a:rect b="b" l="l" r="r" t="t"/>
              <a:pathLst>
                <a:path extrusionOk="0" h="11" w="8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9129" y="3412"/>
              <a:ext cx="40" cy="19"/>
            </a:xfrm>
            <a:custGeom>
              <a:rect b="b" l="l" r="r" t="t"/>
              <a:pathLst>
                <a:path extrusionOk="0" h="8" w="17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9133" y="3363"/>
              <a:ext cx="38" cy="40"/>
            </a:xfrm>
            <a:custGeom>
              <a:rect b="b" l="l" r="r" t="t"/>
              <a:pathLst>
                <a:path extrusionOk="0" h="17" w="16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9058" y="3332"/>
              <a:ext cx="49" cy="28"/>
            </a:xfrm>
            <a:custGeom>
              <a:rect b="b" l="l" r="r" t="t"/>
              <a:pathLst>
                <a:path extrusionOk="0" h="12" w="21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9001" y="3301"/>
              <a:ext cx="31" cy="19"/>
            </a:xfrm>
            <a:custGeom>
              <a:rect b="b" l="l" r="r" t="t"/>
              <a:pathLst>
                <a:path extrusionOk="0" h="8" w="13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8573" y="4607"/>
              <a:ext cx="137" cy="130"/>
            </a:xfrm>
            <a:custGeom>
              <a:rect b="b" l="l" r="r" t="t"/>
              <a:pathLst>
                <a:path extrusionOk="0" h="55" w="58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8691" y="4574"/>
              <a:ext cx="17" cy="21"/>
            </a:xfrm>
            <a:custGeom>
              <a:rect b="b" l="l" r="r" t="t"/>
              <a:pathLst>
                <a:path extrusionOk="0" h="9" w="7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8285" y="4403"/>
              <a:ext cx="45" cy="15"/>
            </a:xfrm>
            <a:custGeom>
              <a:rect b="b" l="l" r="r" t="t"/>
              <a:pathLst>
                <a:path extrusionOk="0" h="6" w="19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8053" y="3476"/>
              <a:ext cx="50" cy="19"/>
            </a:xfrm>
            <a:custGeom>
              <a:rect b="b" l="l" r="r" t="t"/>
              <a:pathLst>
                <a:path extrusionOk="0" h="8" w="21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7455" y="3457"/>
              <a:ext cx="1436" cy="1086"/>
            </a:xfrm>
            <a:custGeom>
              <a:rect b="b" l="l" r="r" t="t"/>
              <a:pathLst>
                <a:path extrusionOk="0" h="459" w="608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9351" y="4607"/>
              <a:ext cx="269" cy="267"/>
            </a:xfrm>
            <a:custGeom>
              <a:rect b="b" l="l" r="r" t="t"/>
              <a:pathLst>
                <a:path extrusionOk="0" h="113" w="114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9571" y="4349"/>
              <a:ext cx="203" cy="296"/>
            </a:xfrm>
            <a:custGeom>
              <a:rect b="b" l="l" r="r" t="t"/>
              <a:pathLst>
                <a:path extrusionOk="0" h="125" w="86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9724" y="3694"/>
              <a:ext cx="45" cy="31"/>
            </a:xfrm>
            <a:custGeom>
              <a:rect b="b" l="l" r="r" t="t"/>
              <a:pathLst>
                <a:path extrusionOk="0" h="13" w="19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9774" y="3658"/>
              <a:ext cx="40" cy="26"/>
            </a:xfrm>
            <a:custGeom>
              <a:rect b="b" l="l" r="r" t="t"/>
              <a:pathLst>
                <a:path extrusionOk="0" h="11" w="17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7774" y="2719"/>
              <a:ext cx="163" cy="152"/>
            </a:xfrm>
            <a:custGeom>
              <a:rect b="b" l="l" r="r" t="t"/>
              <a:pathLst>
                <a:path extrusionOk="0" h="64" w="69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7625" y="2679"/>
              <a:ext cx="81" cy="83"/>
            </a:xfrm>
            <a:custGeom>
              <a:rect b="b" l="l" r="r" t="t"/>
              <a:pathLst>
                <a:path extrusionOk="0" h="35" w="34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7684" y="2407"/>
              <a:ext cx="154" cy="218"/>
            </a:xfrm>
            <a:custGeom>
              <a:rect b="b" l="l" r="r" t="t"/>
              <a:pathLst>
                <a:path extrusionOk="0" h="92" w="65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7845" y="2627"/>
              <a:ext cx="50" cy="85"/>
            </a:xfrm>
            <a:custGeom>
              <a:rect b="b" l="l" r="r" t="t"/>
              <a:pathLst>
                <a:path extrusionOk="0" h="36" w="21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7770" y="2648"/>
              <a:ext cx="40" cy="55"/>
            </a:xfrm>
            <a:custGeom>
              <a:rect b="b" l="l" r="r" t="t"/>
              <a:pathLst>
                <a:path extrusionOk="0" h="23" w="17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7793" y="2684"/>
              <a:ext cx="40" cy="66"/>
            </a:xfrm>
            <a:custGeom>
              <a:rect b="b" l="l" r="r" t="t"/>
              <a:pathLst>
                <a:path extrusionOk="0" h="28" w="17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7826" y="2686"/>
              <a:ext cx="22" cy="40"/>
            </a:xfrm>
            <a:custGeom>
              <a:rect b="b" l="l" r="r" t="t"/>
              <a:pathLst>
                <a:path extrusionOk="0" h="17" w="9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7836" y="2712"/>
              <a:ext cx="26" cy="22"/>
            </a:xfrm>
            <a:custGeom>
              <a:rect b="b" l="l" r="r" t="t"/>
              <a:pathLst>
                <a:path extrusionOk="0" h="9" w="11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7810" y="2625"/>
              <a:ext cx="28" cy="31"/>
            </a:xfrm>
            <a:custGeom>
              <a:rect b="b" l="l" r="r" t="t"/>
              <a:pathLst>
                <a:path extrusionOk="0" h="13" w="12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7715" y="2592"/>
              <a:ext cx="43" cy="42"/>
            </a:xfrm>
            <a:custGeom>
              <a:rect b="b" l="l" r="r" t="t"/>
              <a:pathLst>
                <a:path extrusionOk="0" h="18" w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7760" y="2596"/>
              <a:ext cx="12" cy="3"/>
            </a:xfrm>
            <a:custGeom>
              <a:rect b="b" l="l" r="r" t="t"/>
              <a:pathLst>
                <a:path extrusionOk="0" h="1" w="5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7696" y="2147"/>
              <a:ext cx="78" cy="109"/>
            </a:xfrm>
            <a:custGeom>
              <a:rect b="b" l="l" r="r" t="t"/>
              <a:pathLst>
                <a:path extrusionOk="0" h="46" w="33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7285" y="2341"/>
              <a:ext cx="90" cy="73"/>
            </a:xfrm>
            <a:custGeom>
              <a:rect b="b" l="l" r="r" t="t"/>
              <a:pathLst>
                <a:path extrusionOk="0" h="31" w="38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6907" y="2220"/>
              <a:ext cx="413" cy="800"/>
            </a:xfrm>
            <a:custGeom>
              <a:rect b="b" l="l" r="r" t="t"/>
              <a:pathLst>
                <a:path extrusionOk="0" h="338" w="175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7172" y="3121"/>
              <a:ext cx="59" cy="55"/>
            </a:xfrm>
            <a:custGeom>
              <a:rect b="b" l="l" r="r" t="t"/>
              <a:pathLst>
                <a:path extrusionOk="0" h="23" w="25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7261" y="3162"/>
              <a:ext cx="26" cy="21"/>
            </a:xfrm>
            <a:custGeom>
              <a:rect b="b" l="l" r="r" t="t"/>
              <a:pathLst>
                <a:path extrusionOk="0" h="9" w="11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6945" y="3107"/>
              <a:ext cx="23" cy="36"/>
            </a:xfrm>
            <a:custGeom>
              <a:rect b="b" l="l" r="r" t="t"/>
              <a:pathLst>
                <a:path extrusionOk="0" h="15" w="10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6900" y="3032"/>
              <a:ext cx="35" cy="28"/>
            </a:xfrm>
            <a:custGeom>
              <a:rect b="b" l="l" r="r" t="t"/>
              <a:pathLst>
                <a:path extrusionOk="0" h="12" w="15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8039" y="1811"/>
              <a:ext cx="85" cy="107"/>
            </a:xfrm>
            <a:custGeom>
              <a:rect b="b" l="l" r="r" t="t"/>
              <a:pathLst>
                <a:path extrusionOk="0" h="45" w="36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8138" y="1788"/>
              <a:ext cx="92" cy="66"/>
            </a:xfrm>
            <a:custGeom>
              <a:rect b="b" l="l" r="r" t="t"/>
              <a:pathLst>
                <a:path extrusionOk="0" h="28" w="39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8086" y="1501"/>
              <a:ext cx="397" cy="324"/>
            </a:xfrm>
            <a:custGeom>
              <a:rect b="b" l="l" r="r" t="t"/>
              <a:pathLst>
                <a:path extrusionOk="0" h="137" w="168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8408" y="1322"/>
              <a:ext cx="203" cy="172"/>
            </a:xfrm>
            <a:custGeom>
              <a:rect b="b" l="l" r="r" t="t"/>
              <a:pathLst>
                <a:path extrusionOk="0" h="73" w="86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8606" y="1364"/>
              <a:ext cx="36" cy="33"/>
            </a:xfrm>
            <a:custGeom>
              <a:rect b="b" l="l" r="r" t="t"/>
              <a:pathLst>
                <a:path extrusionOk="0" h="14" w="15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8677" y="1319"/>
              <a:ext cx="47" cy="36"/>
            </a:xfrm>
            <a:custGeom>
              <a:rect b="b" l="l" r="r" t="t"/>
              <a:pathLst>
                <a:path extrusionOk="0" h="15" w="20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8762" y="1284"/>
              <a:ext cx="24" cy="26"/>
            </a:xfrm>
            <a:custGeom>
              <a:rect b="b" l="l" r="r" t="t"/>
              <a:pathLst>
                <a:path extrusionOk="0" h="11" w="10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8472" y="903"/>
              <a:ext cx="101" cy="390"/>
            </a:xfrm>
            <a:custGeom>
              <a:rect b="b" l="l" r="r" t="t"/>
              <a:pathLst>
                <a:path extrusionOk="0" h="165" w="43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5259" y="-452"/>
              <a:ext cx="624" cy="456"/>
            </a:xfrm>
            <a:custGeom>
              <a:rect b="b" l="l" r="r" t="t"/>
              <a:pathLst>
                <a:path extrusionOk="0" h="193" w="264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3113" y="749"/>
              <a:ext cx="1373" cy="983"/>
            </a:xfrm>
            <a:custGeom>
              <a:rect b="b" l="l" r="r" t="t"/>
              <a:pathLst>
                <a:path extrusionOk="0" h="415" w="581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3621" y="-27"/>
              <a:ext cx="927" cy="895"/>
            </a:xfrm>
            <a:custGeom>
              <a:rect b="b" l="l" r="r" t="t"/>
              <a:pathLst>
                <a:path extrusionOk="0" h="378" w="392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4137" y="-497"/>
              <a:ext cx="6050" cy="2251"/>
            </a:xfrm>
            <a:custGeom>
              <a:rect b="b" l="l" r="r" t="t"/>
              <a:pathLst>
                <a:path extrusionOk="0" h="952" w="2561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6051" y="953"/>
              <a:ext cx="2178" cy="1374"/>
            </a:xfrm>
            <a:custGeom>
              <a:rect b="b" l="l" r="r" t="t"/>
              <a:pathLst>
                <a:path extrusionOk="0" h="581" w="922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9781" y="-76"/>
              <a:ext cx="125" cy="54"/>
            </a:xfrm>
            <a:custGeom>
              <a:rect b="b" l="l" r="r" t="t"/>
              <a:pathLst>
                <a:path extrusionOk="0" h="23" w="5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9403" y="28"/>
              <a:ext cx="49" cy="28"/>
            </a:xfrm>
            <a:custGeom>
              <a:rect b="b" l="l" r="r" t="t"/>
              <a:pathLst>
                <a:path extrusionOk="0" h="12" w="21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8242" y="-369"/>
              <a:ext cx="22" cy="28"/>
            </a:xfrm>
            <a:custGeom>
              <a:rect b="b" l="l" r="r" t="t"/>
              <a:pathLst>
                <a:path extrusionOk="0" h="12" w="9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7403" y="-277"/>
              <a:ext cx="57" cy="33"/>
            </a:xfrm>
            <a:custGeom>
              <a:rect b="b" l="l" r="r" t="t"/>
              <a:pathLst>
                <a:path extrusionOk="0" h="14" w="2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6964" y="-639"/>
              <a:ext cx="215" cy="121"/>
            </a:xfrm>
            <a:custGeom>
              <a:rect b="b" l="l" r="r" t="t"/>
              <a:pathLst>
                <a:path extrusionOk="0" h="51" w="9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6661" y="-701"/>
              <a:ext cx="83" cy="45"/>
            </a:xfrm>
            <a:custGeom>
              <a:rect b="b" l="l" r="r" t="t"/>
              <a:pathLst>
                <a:path extrusionOk="0" h="19" w="35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6689" y="-793"/>
              <a:ext cx="296" cy="208"/>
            </a:xfrm>
            <a:custGeom>
              <a:rect b="b" l="l" r="r" t="t"/>
              <a:pathLst>
                <a:path extrusionOk="0" h="88" w="125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6817" y="-464"/>
              <a:ext cx="38" cy="26"/>
            </a:xfrm>
            <a:custGeom>
              <a:rect b="b" l="l" r="r" t="t"/>
              <a:pathLst>
                <a:path extrusionOk="0" h="11" w="16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6630" y="-788"/>
              <a:ext cx="50" cy="12"/>
            </a:xfrm>
            <a:custGeom>
              <a:rect b="b" l="l" r="r" t="t"/>
              <a:pathLst>
                <a:path extrusionOk="0" h="5" w="21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7219" y="-547"/>
              <a:ext cx="40" cy="19"/>
            </a:xfrm>
            <a:custGeom>
              <a:rect b="b" l="l" r="r" t="t"/>
              <a:pathLst>
                <a:path extrusionOk="0" h="8" w="17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5002" y="-757"/>
              <a:ext cx="253" cy="75"/>
            </a:xfrm>
            <a:custGeom>
              <a:rect b="b" l="l" r="r" t="t"/>
              <a:pathLst>
                <a:path extrusionOk="0" h="32" w="107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5656" y="-807"/>
              <a:ext cx="88" cy="57"/>
            </a:xfrm>
            <a:custGeom>
              <a:rect b="b" l="l" r="r" t="t"/>
              <a:pathLst>
                <a:path extrusionOk="0" h="24" w="37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5541" y="-769"/>
              <a:ext cx="94" cy="54"/>
            </a:xfrm>
            <a:custGeom>
              <a:rect b="b" l="l" r="r" t="t"/>
              <a:pathLst>
                <a:path extrusionOk="0" h="23" w="40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5415" y="-722"/>
              <a:ext cx="97" cy="33"/>
            </a:xfrm>
            <a:custGeom>
              <a:rect b="b" l="l" r="r" t="t"/>
              <a:pathLst>
                <a:path extrusionOk="0" h="14" w="41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5359" y="-833"/>
              <a:ext cx="151" cy="102"/>
            </a:xfrm>
            <a:custGeom>
              <a:rect b="b" l="l" r="r" t="t"/>
              <a:pathLst>
                <a:path extrusionOk="0" h="43" w="64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3813" y="-684"/>
              <a:ext cx="496" cy="274"/>
            </a:xfrm>
            <a:custGeom>
              <a:rect b="b" l="l" r="r" t="t"/>
              <a:pathLst>
                <a:path extrusionOk="0" h="116" w="210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4073" y="-724"/>
              <a:ext cx="324" cy="116"/>
            </a:xfrm>
            <a:custGeom>
              <a:rect b="b" l="l" r="r" t="t"/>
              <a:pathLst>
                <a:path extrusionOk="0" h="49" w="137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3794" y="-594"/>
              <a:ext cx="61" cy="54"/>
            </a:xfrm>
            <a:custGeom>
              <a:rect b="b" l="l" r="r" t="t"/>
              <a:pathLst>
                <a:path extrusionOk="0" h="23" w="26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3087" y="872"/>
              <a:ext cx="156" cy="187"/>
            </a:xfrm>
            <a:custGeom>
              <a:rect b="b" l="l" r="r" t="t"/>
              <a:pathLst>
                <a:path extrusionOk="0" h="79" w="66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3191" y="714"/>
              <a:ext cx="33" cy="28"/>
            </a:xfrm>
            <a:custGeom>
              <a:rect b="b" l="l" r="r" t="t"/>
              <a:pathLst>
                <a:path extrusionOk="0" h="12" w="14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3210" y="697"/>
              <a:ext cx="295" cy="431"/>
            </a:xfrm>
            <a:custGeom>
              <a:rect b="b" l="l" r="r" t="t"/>
              <a:pathLst>
                <a:path extrusionOk="0" h="182" w="125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3274" y="920"/>
              <a:ext cx="14" cy="14"/>
            </a:xfrm>
            <a:custGeom>
              <a:rect b="b" l="l" r="r" t="t"/>
              <a:pathLst>
                <a:path extrusionOk="0" h="6" w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2600" y="260"/>
              <a:ext cx="362" cy="163"/>
            </a:xfrm>
            <a:custGeom>
              <a:rect b="b" l="l" r="r" t="t"/>
              <a:pathLst>
                <a:path extrusionOk="0" h="69" w="153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435" y="2246"/>
              <a:ext cx="371" cy="128"/>
            </a:xfrm>
            <a:custGeom>
              <a:rect b="b" l="l" r="r" t="t"/>
              <a:pathLst>
                <a:path extrusionOk="0" h="54" w="157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487" y="2294"/>
              <a:ext cx="19" cy="21"/>
            </a:xfrm>
            <a:custGeom>
              <a:rect b="b" l="l" r="r" t="t"/>
              <a:pathLst>
                <a:path extrusionOk="0" h="9" w="8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671" y="2421"/>
              <a:ext cx="62" cy="26"/>
            </a:xfrm>
            <a:custGeom>
              <a:rect b="b" l="l" r="r" t="t"/>
              <a:pathLst>
                <a:path extrusionOk="0" h="11" w="26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1066" y="2417"/>
              <a:ext cx="50" cy="21"/>
            </a:xfrm>
            <a:custGeom>
              <a:rect b="b" l="l" r="r" t="t"/>
              <a:pathLst>
                <a:path extrusionOk="0" h="9" w="21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809" y="2365"/>
              <a:ext cx="212" cy="85"/>
            </a:xfrm>
            <a:custGeom>
              <a:rect b="b" l="l" r="r" t="t"/>
              <a:pathLst>
                <a:path extrusionOk="0" h="36" w="90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1260" y="2705"/>
              <a:ext cx="26" cy="29"/>
            </a:xfrm>
            <a:custGeom>
              <a:rect b="b" l="l" r="r" t="t"/>
              <a:pathLst>
                <a:path extrusionOk="0" h="12" w="11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1648" y="3084"/>
              <a:ext cx="85" cy="63"/>
            </a:xfrm>
            <a:custGeom>
              <a:rect b="b" l="l" r="r" t="t"/>
              <a:pathLst>
                <a:path extrusionOk="0" h="27" w="36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816" y="4690"/>
              <a:ext cx="30" cy="70"/>
            </a:xfrm>
            <a:custGeom>
              <a:rect b="b" l="l" r="r" t="t"/>
              <a:pathLst>
                <a:path extrusionOk="0" h="30" w="13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560" y="2646"/>
              <a:ext cx="1658" cy="2675"/>
            </a:xfrm>
            <a:custGeom>
              <a:rect b="b" l="l" r="r" t="t"/>
              <a:pathLst>
                <a:path extrusionOk="0" h="1131" w="70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662" y="2178"/>
              <a:ext cx="19" cy="23"/>
            </a:xfrm>
            <a:custGeom>
              <a:rect b="b" l="l" r="r" t="t"/>
              <a:pathLst>
                <a:path extrusionOk="0" h="10" w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643" y="2107"/>
              <a:ext cx="31" cy="9"/>
            </a:xfrm>
            <a:custGeom>
              <a:rect b="b" l="l" r="r" t="t"/>
              <a:pathLst>
                <a:path extrusionOk="0" h="4" w="13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697" y="2121"/>
              <a:ext cx="8" cy="12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825" y="2310"/>
              <a:ext cx="24" cy="19"/>
            </a:xfrm>
            <a:custGeom>
              <a:rect b="b" l="l" r="r" t="t"/>
              <a:pathLst>
                <a:path extrusionOk="0" h="8" w="10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-988" y="1163"/>
              <a:ext cx="2053" cy="1007"/>
            </a:xfrm>
            <a:custGeom>
              <a:rect b="b" l="l" r="r" t="t"/>
              <a:pathLst>
                <a:path extrusionOk="0" h="426" w="869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-1562" y="-67"/>
              <a:ext cx="3030" cy="1563"/>
            </a:xfrm>
            <a:custGeom>
              <a:rect b="b" l="l" r="r" t="t"/>
              <a:pathLst>
                <a:path extrusionOk="0" h="661" w="128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-2508" y="-27"/>
              <a:ext cx="1325" cy="958"/>
            </a:xfrm>
            <a:custGeom>
              <a:rect b="b" l="l" r="r" t="t"/>
              <a:pathLst>
                <a:path extrusionOk="0" h="405" w="561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-1314" y="830"/>
              <a:ext cx="64" cy="80"/>
            </a:xfrm>
            <a:custGeom>
              <a:rect b="b" l="l" r="r" t="t"/>
              <a:pathLst>
                <a:path extrusionOk="0" h="34" w="27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-1406" y="733"/>
              <a:ext cx="66" cy="101"/>
            </a:xfrm>
            <a:custGeom>
              <a:rect b="b" l="l" r="r" t="t"/>
              <a:pathLst>
                <a:path extrusionOk="0" h="43" w="28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-801" y="-204"/>
              <a:ext cx="655" cy="343"/>
            </a:xfrm>
            <a:custGeom>
              <a:rect b="b" l="l" r="r" t="t"/>
              <a:pathLst>
                <a:path extrusionOk="0" h="145" w="277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-1042" y="-254"/>
              <a:ext cx="366" cy="237"/>
            </a:xfrm>
            <a:custGeom>
              <a:rect b="b" l="l" r="r" t="t"/>
              <a:pathLst>
                <a:path extrusionOk="0" h="100" w="155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-751" y="-429"/>
              <a:ext cx="437" cy="185"/>
            </a:xfrm>
            <a:custGeom>
              <a:rect b="b" l="l" r="r" t="t"/>
              <a:pathLst>
                <a:path extrusionOk="0" h="78" w="185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-813" y="-362"/>
              <a:ext cx="57" cy="42"/>
            </a:xfrm>
            <a:custGeom>
              <a:rect b="b" l="l" r="r" t="t"/>
              <a:pathLst>
                <a:path extrusionOk="0" h="18" w="24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-655" y="-426"/>
              <a:ext cx="43" cy="16"/>
            </a:xfrm>
            <a:custGeom>
              <a:rect b="b" l="l" r="r" t="t"/>
              <a:pathLst>
                <a:path extrusionOk="0" h="7" w="18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-938" y="-471"/>
              <a:ext cx="248" cy="128"/>
            </a:xfrm>
            <a:custGeom>
              <a:rect b="b" l="l" r="r" t="t"/>
              <a:pathLst>
                <a:path extrusionOk="0" h="54" w="105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-605" y="-570"/>
              <a:ext cx="142" cy="42"/>
            </a:xfrm>
            <a:custGeom>
              <a:rect b="b" l="l" r="r" t="t"/>
              <a:pathLst>
                <a:path extrusionOk="0" h="18" w="60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-603" y="-521"/>
              <a:ext cx="126" cy="64"/>
            </a:xfrm>
            <a:custGeom>
              <a:rect b="b" l="l" r="r" t="t"/>
              <a:pathLst>
                <a:path extrusionOk="0" h="27" w="53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-662" y="-514"/>
              <a:ext cx="43" cy="33"/>
            </a:xfrm>
            <a:custGeom>
              <a:rect b="b" l="l" r="r" t="t"/>
              <a:pathLst>
                <a:path extrusionOk="0" h="14" w="18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-201" y="-202"/>
              <a:ext cx="213" cy="171"/>
            </a:xfrm>
            <a:custGeom>
              <a:rect b="b" l="l" r="r" t="t"/>
              <a:pathLst>
                <a:path extrusionOk="0" h="72" w="90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-276" y="-410"/>
              <a:ext cx="236" cy="121"/>
            </a:xfrm>
            <a:custGeom>
              <a:rect b="b" l="l" r="r" t="t"/>
              <a:pathLst>
                <a:path extrusionOk="0" h="51" w="100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-97" y="66"/>
              <a:ext cx="140" cy="83"/>
            </a:xfrm>
            <a:custGeom>
              <a:rect b="b" l="l" r="r" t="t"/>
              <a:pathLst>
                <a:path extrusionOk="0" h="35" w="59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38" y="-228"/>
              <a:ext cx="184" cy="149"/>
            </a:xfrm>
            <a:custGeom>
              <a:rect b="b" l="l" r="r" t="t"/>
              <a:pathLst>
                <a:path extrusionOk="0" h="63" w="78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-338" y="-495"/>
              <a:ext cx="62" cy="50"/>
            </a:xfrm>
            <a:custGeom>
              <a:rect b="b" l="l" r="r" t="t"/>
              <a:pathLst>
                <a:path extrusionOk="0" h="21" w="26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-300" y="-325"/>
              <a:ext cx="45" cy="34"/>
            </a:xfrm>
            <a:custGeom>
              <a:rect b="b" l="l" r="r" t="t"/>
              <a:pathLst>
                <a:path extrusionOk="0" h="14" w="19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-321" y="-620"/>
              <a:ext cx="231" cy="123"/>
            </a:xfrm>
            <a:custGeom>
              <a:rect b="b" l="l" r="r" t="t"/>
              <a:pathLst>
                <a:path extrusionOk="0" h="52" w="98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-229" y="-514"/>
              <a:ext cx="61" cy="19"/>
            </a:xfrm>
            <a:custGeom>
              <a:rect b="b" l="l" r="r" t="t"/>
              <a:pathLst>
                <a:path extrusionOk="0" h="8" w="26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-2" y="-440"/>
              <a:ext cx="610" cy="189"/>
            </a:xfrm>
            <a:custGeom>
              <a:rect b="b" l="l" r="r" t="t"/>
              <a:pathLst>
                <a:path extrusionOk="0" h="80" w="258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5" y="-339"/>
              <a:ext cx="106" cy="83"/>
            </a:xfrm>
            <a:custGeom>
              <a:rect b="b" l="l" r="r" t="t"/>
              <a:pathLst>
                <a:path extrusionOk="0" h="35" w="4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19" y="-495"/>
              <a:ext cx="97" cy="29"/>
            </a:xfrm>
            <a:custGeom>
              <a:rect b="b" l="l" r="r" t="t"/>
              <a:pathLst>
                <a:path extrusionOk="0" h="12" w="41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-57" y="-587"/>
              <a:ext cx="116" cy="87"/>
            </a:xfrm>
            <a:custGeom>
              <a:rect b="b" l="l" r="r" t="t"/>
              <a:pathLst>
                <a:path extrusionOk="0" h="37" w="49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-99" y="-672"/>
              <a:ext cx="42" cy="26"/>
            </a:xfrm>
            <a:custGeom>
              <a:rect b="b" l="l" r="r" t="t"/>
              <a:pathLst>
                <a:path extrusionOk="0" h="11" w="18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24" y="-783"/>
              <a:ext cx="390" cy="262"/>
            </a:xfrm>
            <a:custGeom>
              <a:rect b="b" l="l" r="r" t="t"/>
              <a:pathLst>
                <a:path extrusionOk="0" h="111" w="165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336" y="305"/>
              <a:ext cx="255" cy="160"/>
            </a:xfrm>
            <a:custGeom>
              <a:rect b="b" l="l" r="r" t="t"/>
              <a:pathLst>
                <a:path extrusionOk="0" h="68" w="10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695" y="163"/>
              <a:ext cx="78" cy="61"/>
            </a:xfrm>
            <a:custGeom>
              <a:rect b="b" l="l" r="r" t="t"/>
              <a:pathLst>
                <a:path extrusionOk="0" h="26" w="33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466" y="473"/>
              <a:ext cx="61" cy="47"/>
            </a:xfrm>
            <a:custGeom>
              <a:rect b="b" l="l" r="r" t="t"/>
              <a:pathLst>
                <a:path extrusionOk="0" h="20" w="26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565" y="-202"/>
              <a:ext cx="168" cy="74"/>
            </a:xfrm>
            <a:custGeom>
              <a:rect b="b" l="l" r="r" t="t"/>
              <a:pathLst>
                <a:path extrusionOk="0" h="31" w="7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579" y="508"/>
              <a:ext cx="43" cy="38"/>
            </a:xfrm>
            <a:custGeom>
              <a:rect b="b" l="l" r="r" t="t"/>
              <a:pathLst>
                <a:path extrusionOk="0" h="16" w="18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785" y="167"/>
              <a:ext cx="42" cy="24"/>
            </a:xfrm>
            <a:custGeom>
              <a:rect b="b" l="l" r="r" t="t"/>
              <a:pathLst>
                <a:path extrusionOk="0" h="10" w="18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608" y="94"/>
              <a:ext cx="45" cy="31"/>
            </a:xfrm>
            <a:custGeom>
              <a:rect b="b" l="l" r="r" t="t"/>
              <a:pathLst>
                <a:path extrusionOk="0" h="13" w="19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234" y="-204"/>
              <a:ext cx="1026" cy="740"/>
            </a:xfrm>
            <a:custGeom>
              <a:rect b="b" l="l" r="r" t="t"/>
              <a:pathLst>
                <a:path extrusionOk="0" h="313" w="434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655" y="442"/>
              <a:ext cx="28" cy="16"/>
            </a:xfrm>
            <a:custGeom>
              <a:rect b="b" l="l" r="r" t="t"/>
              <a:pathLst>
                <a:path extrusionOk="0" h="7" w="12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445" y="298"/>
              <a:ext cx="26" cy="21"/>
            </a:xfrm>
            <a:custGeom>
              <a:rect b="b" l="l" r="r" t="t"/>
              <a:pathLst>
                <a:path extrusionOk="0" h="9" w="11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173" y="-947"/>
              <a:ext cx="1094" cy="575"/>
            </a:xfrm>
            <a:custGeom>
              <a:rect b="b" l="l" r="r" t="t"/>
              <a:pathLst>
                <a:path extrusionOk="0" h="243" w="46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858" y="-1001"/>
              <a:ext cx="2138" cy="1627"/>
            </a:xfrm>
            <a:custGeom>
              <a:rect b="b" l="l" r="r" t="t"/>
              <a:pathLst>
                <a:path extrusionOk="0" h="688" w="905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1494" y="23"/>
              <a:ext cx="104" cy="69"/>
            </a:xfrm>
            <a:custGeom>
              <a:rect b="b" l="l" r="r" t="t"/>
              <a:pathLst>
                <a:path extrusionOk="0" h="29" w="44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2770" y="-325"/>
              <a:ext cx="57" cy="34"/>
            </a:xfrm>
            <a:custGeom>
              <a:rect b="b" l="l" r="r" t="t"/>
              <a:pathLst>
                <a:path extrusionOk="0" h="14" w="2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1340" y="1057"/>
              <a:ext cx="234" cy="227"/>
            </a:xfrm>
            <a:custGeom>
              <a:rect b="b" l="l" r="r" t="t"/>
              <a:pathLst>
                <a:path extrusionOk="0" h="96" w="99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8308" y="-398"/>
              <a:ext cx="275" cy="107"/>
            </a:xfrm>
            <a:custGeom>
              <a:rect b="b" l="l" r="r" t="t"/>
              <a:pathLst>
                <a:path extrusionOk="0" h="45" w="116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-721" y="1877"/>
              <a:ext cx="1426" cy="958"/>
            </a:xfrm>
            <a:custGeom>
              <a:rect b="b" l="l" r="r" t="t"/>
              <a:pathLst>
                <a:path extrusionOk="0" h="405" w="603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532" y="986"/>
              <a:ext cx="43" cy="21"/>
            </a:xfrm>
            <a:custGeom>
              <a:rect b="b" l="l" r="r" t="t"/>
              <a:pathLst>
                <a:path extrusionOk="0" h="9" w="18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-1118" y="1104"/>
              <a:ext cx="168" cy="109"/>
            </a:xfrm>
            <a:custGeom>
              <a:rect b="b" l="l" r="r" t="t"/>
              <a:pathLst>
                <a:path extrusionOk="0" h="46" w="71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-1283" y="948"/>
              <a:ext cx="59" cy="85"/>
            </a:xfrm>
            <a:custGeom>
              <a:rect b="b" l="l" r="r" t="t"/>
              <a:pathLst>
                <a:path extrusionOk="0" h="36" w="25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-2047" y="759"/>
              <a:ext cx="76" cy="49"/>
            </a:xfrm>
            <a:custGeom>
              <a:rect b="b" l="l" r="r" t="t"/>
              <a:pathLst>
                <a:path extrusionOk="0" h="21" w="32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3881" y="1648"/>
              <a:ext cx="97" cy="59"/>
            </a:xfrm>
            <a:custGeom>
              <a:rect b="b" l="l" r="r" t="t"/>
              <a:pathLst>
                <a:path extrusionOk="0" h="25" w="41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3744" y="1447"/>
              <a:ext cx="33" cy="64"/>
            </a:xfrm>
            <a:custGeom>
              <a:rect b="b" l="l" r="r" t="t"/>
              <a:pathLst>
                <a:path extrusionOk="0" h="27" w="14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3735" y="1518"/>
              <a:ext cx="54" cy="95"/>
            </a:xfrm>
            <a:custGeom>
              <a:rect b="b" l="l" r="r" t="t"/>
              <a:pathLst>
                <a:path extrusionOk="0" h="40" w="23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3534" y="1575"/>
              <a:ext cx="28" cy="21"/>
            </a:xfrm>
            <a:custGeom>
              <a:rect b="b" l="l" r="r" t="t"/>
              <a:pathLst>
                <a:path extrusionOk="0" h="9" w="12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3794" y="858"/>
              <a:ext cx="31" cy="38"/>
            </a:xfrm>
            <a:custGeom>
              <a:rect b="b" l="l" r="r" t="t"/>
              <a:pathLst>
                <a:path extrusionOk="0" h="16" w="13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3832" y="820"/>
              <a:ext cx="56" cy="83"/>
            </a:xfrm>
            <a:custGeom>
              <a:rect b="b" l="l" r="r" t="t"/>
              <a:pathLst>
                <a:path extrusionOk="0" h="35" w="24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4077" y="730"/>
              <a:ext cx="31" cy="48"/>
            </a:xfrm>
            <a:custGeom>
              <a:rect b="b" l="l" r="r" t="t"/>
              <a:pathLst>
                <a:path extrusionOk="0" h="20" w="13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4210" y="666"/>
              <a:ext cx="42" cy="57"/>
            </a:xfrm>
            <a:custGeom>
              <a:rect b="b" l="l" r="r" t="t"/>
              <a:pathLst>
                <a:path extrusionOk="0" h="24" w="18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4285" y="1762"/>
              <a:ext cx="81" cy="11"/>
            </a:xfrm>
            <a:custGeom>
              <a:rect b="b" l="l" r="r" t="t"/>
              <a:pathLst>
                <a:path extrusionOk="0" h="5" w="34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4588" y="1747"/>
              <a:ext cx="71" cy="38"/>
            </a:xfrm>
            <a:custGeom>
              <a:rect b="b" l="l" r="r" t="t"/>
              <a:pathLst>
                <a:path extrusionOk="0" h="16" w="30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5328" y="2627"/>
              <a:ext cx="35" cy="17"/>
            </a:xfrm>
            <a:custGeom>
              <a:rect b="b" l="l" r="r" t="t"/>
              <a:pathLst>
                <a:path extrusionOk="0" h="7" w="15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5134" y="68"/>
              <a:ext cx="76" cy="57"/>
            </a:xfrm>
            <a:custGeom>
              <a:rect b="b" l="l" r="r" t="t"/>
              <a:pathLst>
                <a:path extrusionOk="0" h="24" w="32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5510" y="18"/>
              <a:ext cx="59" cy="41"/>
            </a:xfrm>
            <a:custGeom>
              <a:rect b="b" l="l" r="r" t="t"/>
              <a:pathLst>
                <a:path extrusionOk="0" h="17" w="25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5914" y="-197"/>
              <a:ext cx="54" cy="38"/>
            </a:xfrm>
            <a:custGeom>
              <a:rect b="b" l="l" r="r" t="t"/>
              <a:pathLst>
                <a:path extrusionOk="0" h="16" w="23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8417" y="-235"/>
              <a:ext cx="118" cy="50"/>
            </a:xfrm>
            <a:custGeom>
              <a:rect b="b" l="l" r="r" t="t"/>
              <a:pathLst>
                <a:path extrusionOk="0" h="21" w="50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8642" y="-351"/>
              <a:ext cx="158" cy="57"/>
            </a:xfrm>
            <a:custGeom>
              <a:rect b="b" l="l" r="r" t="t"/>
              <a:pathLst>
                <a:path extrusionOk="0" h="24" w="67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8415" y="-265"/>
              <a:ext cx="33" cy="30"/>
            </a:xfrm>
            <a:custGeom>
              <a:rect b="b" l="l" r="r" t="t"/>
              <a:pathLst>
                <a:path extrusionOk="0" h="13" w="14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1158" y="1139"/>
              <a:ext cx="90" cy="38"/>
            </a:xfrm>
            <a:custGeom>
              <a:rect b="b" l="l" r="r" t="t"/>
              <a:pathLst>
                <a:path extrusionOk="0" h="16" w="38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1165" y="1274"/>
              <a:ext cx="69" cy="43"/>
            </a:xfrm>
            <a:custGeom>
              <a:rect b="b" l="l" r="r" t="t"/>
              <a:pathLst>
                <a:path extrusionOk="0" h="18" w="29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1267" y="1277"/>
              <a:ext cx="47" cy="56"/>
            </a:xfrm>
            <a:custGeom>
              <a:rect b="b" l="l" r="r" t="t"/>
              <a:pathLst>
                <a:path extrusionOk="0" h="24" w="20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-2493" y="626"/>
              <a:ext cx="56" cy="22"/>
            </a:xfrm>
            <a:custGeom>
              <a:rect b="b" l="l" r="r" t="t"/>
              <a:pathLst>
                <a:path extrusionOk="0" h="9" w="24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-2080" y="2393"/>
              <a:ext cx="31" cy="28"/>
            </a:xfrm>
            <a:custGeom>
              <a:rect b="b" l="l" r="r" t="t"/>
              <a:pathLst>
                <a:path extrusionOk="0" h="12" w="13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-2103" y="2353"/>
              <a:ext cx="16" cy="12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-2134" y="2339"/>
              <a:ext cx="21" cy="9"/>
            </a:xfrm>
            <a:custGeom>
              <a:rect b="b" l="l" r="r" t="t"/>
              <a:pathLst>
                <a:path extrusionOk="0" h="4" w="9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-2165" y="2324"/>
              <a:ext cx="19" cy="12"/>
            </a:xfrm>
            <a:custGeom>
              <a:rect b="b" l="l" r="r" t="t"/>
              <a:pathLst>
                <a:path extrusionOk="0" h="5" w="8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-2215" y="2296"/>
              <a:ext cx="19" cy="17"/>
            </a:xfrm>
            <a:custGeom>
              <a:rect b="b" l="l" r="r" t="t"/>
              <a:pathLst>
                <a:path extrusionOk="0" h="7" w="8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solidFill>
              <a:srgbClr val="A5A5A5">
                <a:alpha val="1569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6" name="Google Shape;326;p20"/>
          <p:cNvSpPr txBox="1"/>
          <p:nvPr/>
        </p:nvSpPr>
        <p:spPr>
          <a:xfrm>
            <a:off x="4540000" y="895350"/>
            <a:ext cx="40161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5th floor, D S Business Galleria,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Near Huma Adlabs,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Beside Toyo House,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L.B.S. Road, Kanjur Marg (W),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Mumbai, 400078 INDIA.</a:t>
            </a:r>
            <a:endParaRPr/>
          </a:p>
        </p:txBody>
      </p:sp>
      <p:pic>
        <p:nvPicPr>
          <p:cNvPr id="327" name="Google Shape;32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94750" y="936500"/>
            <a:ext cx="353789" cy="310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0"/>
          <p:cNvSpPr txBox="1"/>
          <p:nvPr/>
        </p:nvSpPr>
        <p:spPr>
          <a:xfrm>
            <a:off x="4111300" y="3464725"/>
            <a:ext cx="47541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LinkedIn: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https://www.linkedin.com/company/autonomouserp/</a:t>
            </a:r>
            <a:endParaRPr sz="1100" u="sng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Facebook: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https://www.facebook.com/autonomouserp/</a:t>
            </a:r>
            <a:endParaRPr sz="1100" u="sng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Twitter: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rgbClr val="1155CC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https://twitter.com/AutonomousERP</a:t>
            </a:r>
            <a:endParaRPr sz="1100" u="sng">
              <a:solidFill>
                <a:srgbClr val="1155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WhatsApp: +91 78938 33648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29" name="Google Shape;329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73326" y="4842750"/>
            <a:ext cx="1250299" cy="19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3956" y="484015"/>
            <a:ext cx="6996099" cy="4659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5800" y="387525"/>
            <a:ext cx="4832399" cy="7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